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330" r:id="rId2"/>
    <p:sldId id="315" r:id="rId3"/>
    <p:sldId id="321" r:id="rId4"/>
    <p:sldId id="322" r:id="rId5"/>
    <p:sldId id="323" r:id="rId6"/>
    <p:sldId id="328" r:id="rId7"/>
    <p:sldId id="327" r:id="rId8"/>
    <p:sldId id="325" r:id="rId9"/>
    <p:sldId id="316" r:id="rId10"/>
    <p:sldId id="317" r:id="rId11"/>
    <p:sldId id="318" r:id="rId12"/>
    <p:sldId id="320" r:id="rId13"/>
    <p:sldId id="326" r:id="rId14"/>
    <p:sldId id="306" r:id="rId15"/>
    <p:sldId id="308" r:id="rId16"/>
    <p:sldId id="309" r:id="rId17"/>
    <p:sldId id="311" r:id="rId18"/>
    <p:sldId id="310" r:id="rId19"/>
    <p:sldId id="312" r:id="rId20"/>
    <p:sldId id="313" r:id="rId21"/>
    <p:sldId id="314" r:id="rId22"/>
    <p:sldId id="32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3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6" autoAdjust="0"/>
    <p:restoredTop sz="84005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046" y="60"/>
      </p:cViewPr>
      <p:guideLst>
        <p:guide orient="horz" pos="232"/>
        <p:guide pos="3424"/>
      </p:guideLst>
    </p:cSldViewPr>
  </p:slideViewPr>
  <p:outlineViewPr>
    <p:cViewPr>
      <p:scale>
        <a:sx n="33" d="100"/>
        <a:sy n="33" d="100"/>
      </p:scale>
      <p:origin x="0" y="1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44AE-297D-B243-87C9-70E614246AB0}" type="datetimeFigureOut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3380D-B3ED-AC41-A3F3-85B4410487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319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3380D-B3ED-AC41-A3F3-85B4410487A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134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3380D-B3ED-AC41-A3F3-85B4410487A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6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3380D-B3ED-AC41-A3F3-85B4410487A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755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13380D-B3ED-AC41-A3F3-85B4410487A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746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111C-004D-3E4C-A40E-E9CEEEC1FAF5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947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CBB5-ADF6-D146-9A4E-FD177F453743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887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AA3F6-2486-864B-AF95-EB4BD00B5318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987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216" y="365126"/>
            <a:ext cx="7571133" cy="608909"/>
          </a:xfrm>
        </p:spPr>
        <p:txBody>
          <a:bodyPr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3610"/>
            <a:ext cx="7886700" cy="5053841"/>
          </a:xfrm>
        </p:spPr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800">
                <a:latin typeface="+mn-lt"/>
              </a:defRPr>
            </a:lvl3pPr>
            <a:lvl4pPr>
              <a:defRPr sz="2800">
                <a:latin typeface="+mn-lt"/>
              </a:defRPr>
            </a:lvl4pPr>
            <a:lvl5pPr>
              <a:defRPr sz="2800">
                <a:latin typeface="+mn-lt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169-D545-3140-8652-5031D2A870FF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99A2DB5A-F5CF-A64C-9732-87B7AB5E7420}"/>
              </a:ext>
            </a:extLst>
          </p:cNvPr>
          <p:cNvSpPr/>
          <p:nvPr userDrawn="1"/>
        </p:nvSpPr>
        <p:spPr>
          <a:xfrm>
            <a:off x="219704" y="299869"/>
            <a:ext cx="654939" cy="6231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74A5A20-6CBA-7E40-A582-70A3711161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2053" y="852817"/>
            <a:ext cx="79627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9703" y="295551"/>
            <a:ext cx="654940" cy="623189"/>
          </a:xfrm>
        </p:spPr>
        <p:txBody>
          <a:bodyPr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fld id="{837FDD2A-A019-DD4E-B4DC-C75AF499AB1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4B5D61-12EE-8841-9BD1-95A35C3ACF48}"/>
              </a:ext>
            </a:extLst>
          </p:cNvPr>
          <p:cNvSpPr/>
          <p:nvPr userDrawn="1"/>
        </p:nvSpPr>
        <p:spPr>
          <a:xfrm>
            <a:off x="-119270" y="6447267"/>
            <a:ext cx="9382540" cy="4667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21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8333-1FD7-1F42-806A-0D648040E303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1706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DB61-2FD5-DC4D-A995-AF2436356ACF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61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1A44-F124-244F-B994-65F2CA194120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606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E6B2-AFD0-7646-9479-2B5CF8B12861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713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8FA3C-7733-8148-89FC-E589619BE59D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406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83FD5-5A4D-BB40-84A7-B3E3AB8F933F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32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138A-ACD8-B84B-9AFB-FD8913E7827E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475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F53A-A32B-9E45-BC20-7441D51EE5AF}" type="datetime1">
              <a:rPr kumimoji="1" lang="zh-TW" altLang="en-US" smtClean="0"/>
              <a:t>2020-09-10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FDD2A-A019-DD4E-B4DC-C75AF499AB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6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1B58E94-0A07-D545-BDA0-B4F39AF37D42}"/>
              </a:ext>
            </a:extLst>
          </p:cNvPr>
          <p:cNvCxnSpPr/>
          <p:nvPr/>
        </p:nvCxnSpPr>
        <p:spPr>
          <a:xfrm>
            <a:off x="270000" y="3628380"/>
            <a:ext cx="8604000" cy="36000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D1DB88F-3B68-6342-AE20-2E282E1BEE30}"/>
              </a:ext>
            </a:extLst>
          </p:cNvPr>
          <p:cNvSpPr/>
          <p:nvPr/>
        </p:nvSpPr>
        <p:spPr>
          <a:xfrm>
            <a:off x="477897" y="1788720"/>
            <a:ext cx="83045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NTU-IBM Q System 2020 </a:t>
            </a:r>
            <a:r>
              <a:rPr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Q-Camp: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4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TW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Quantum Pattern Matching</a:t>
            </a:r>
            <a:endParaRPr lang="en-US" altLang="zh-TW" sz="50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D8D910-8861-8243-A442-3314B9A662DD}"/>
              </a:ext>
            </a:extLst>
          </p:cNvPr>
          <p:cNvSpPr/>
          <p:nvPr/>
        </p:nvSpPr>
        <p:spPr>
          <a:xfrm>
            <a:off x="0" y="4026712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ISSUE</a:t>
            </a:r>
            <a:r>
              <a:rPr lang="en-US" altLang="zh-TW" sz="24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: </a:t>
            </a:r>
            <a:r>
              <a:rPr lang="en-US" altLang="zh-TW" sz="24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#16</a:t>
            </a:r>
          </a:p>
          <a:p>
            <a:pPr algn="ctr"/>
            <a:r>
              <a:rPr lang="en-US" altLang="zh-TW" sz="24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Coach: </a:t>
            </a:r>
            <a:r>
              <a:rPr lang="en-US" altLang="zh-TW" sz="2400" b="1" dirty="0" err="1" smtClean="0">
                <a:latin typeface="Myanmar Text" panose="020B0502040204020203" pitchFamily="34" charset="0"/>
                <a:cs typeface="Myanmar Text" panose="020B0502040204020203" pitchFamily="34" charset="0"/>
              </a:rPr>
              <a:t>Che</a:t>
            </a:r>
            <a:r>
              <a:rPr lang="en-US" altLang="zh-TW" sz="24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 Chiang</a:t>
            </a:r>
          </a:p>
          <a:p>
            <a:pPr algn="ctr"/>
            <a:r>
              <a:rPr lang="en-US" altLang="zh-TW" sz="24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Date: Sep 10</a:t>
            </a:r>
            <a:r>
              <a:rPr lang="en-US" altLang="zh-TW" sz="2400" b="1" baseline="30000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th</a:t>
            </a:r>
            <a:r>
              <a:rPr lang="en-US" altLang="zh-TW" sz="2400" b="1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, 2020</a:t>
            </a:r>
            <a:endParaRPr lang="zh-TW" altLang="en-US" sz="2400" b="1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AEE6A-463F-5D47-AEF4-F0C97B52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5BFA77-7CE3-D94E-917E-2388CA7DF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b="1" dirty="0" err="1"/>
              <a:t>Uncomputation</a:t>
            </a:r>
            <a:endParaRPr kumimoji="1" lang="en-US" altLang="zh-TW" b="1" dirty="0"/>
          </a:p>
          <a:p>
            <a:pPr lvl="1"/>
            <a:r>
              <a:rPr kumimoji="1" lang="en-US" altLang="zh-TW" dirty="0"/>
              <a:t>Simply Reverse the Oracle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64C33-A5A8-AB49-8E41-D2EB5B84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EBD07E-B954-9F44-AA3F-AC5D31E2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49" y="1916044"/>
            <a:ext cx="7793665" cy="39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AEE6A-463F-5D47-AEF4-F0C97B52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5BFA77-7CE3-D94E-917E-2388CA7DF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b="1" dirty="0"/>
                  <a:t>Diffusion Operator</a:t>
                </a:r>
              </a:p>
              <a:p>
                <a:pPr lvl="1"/>
                <a:r>
                  <a:rPr kumimoji="1" lang="en-US" altLang="zh-TW" dirty="0"/>
                  <a:t>Flip phase of 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5BFA77-7CE3-D94E-917E-2388CA7DF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64C33-A5A8-AB49-8E41-D2EB5B84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9AE603-D2D3-9E49-AEA4-E5C31560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82" y="974035"/>
            <a:ext cx="1562516" cy="54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AEE6A-463F-5D47-AEF4-F0C97B52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5BFA77-7CE3-D94E-917E-2388CA7DF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b="1" dirty="0"/>
                  <a:t>Simulation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Use State Vector Simulator</a:t>
                </a: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5BFA77-7CE3-D94E-917E-2388CA7DF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64C33-A5A8-AB49-8E41-D2EB5B84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B1C35C-99CB-D94A-9840-8BD32E22F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36" y="2777734"/>
            <a:ext cx="4551728" cy="31664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A6FF1D-6C8A-FE44-B01D-630E326BAE92}"/>
              </a:ext>
            </a:extLst>
          </p:cNvPr>
          <p:cNvSpPr txBox="1"/>
          <p:nvPr/>
        </p:nvSpPr>
        <p:spPr>
          <a:xfrm>
            <a:off x="1964246" y="1759012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300" dirty="0">
                <a:solidFill>
                  <a:srgbClr val="FF0000"/>
                </a:solidFill>
              </a:rPr>
              <a:t>0 1 2 3</a:t>
            </a:r>
            <a:endParaRPr kumimoji="1" lang="zh-TW" altLang="en-US" sz="2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552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AEE6A-463F-5D47-AEF4-F0C97B52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5BFA77-7CE3-D94E-917E-2388CA7DF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b="1" dirty="0"/>
                  <a:t>Analysis</a:t>
                </a:r>
              </a:p>
              <a:p>
                <a:pPr lvl="1"/>
                <a:r>
                  <a:rPr kumimoji="1" lang="en-US" altLang="zh-TW" dirty="0"/>
                  <a:t>Gate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g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M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Qubits Usage: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Nlg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M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5BFA77-7CE3-D94E-917E-2388CA7DF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64C33-A5A8-AB49-8E41-D2EB5B84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548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2-D Quantum Pattern </a:t>
            </a:r>
            <a:r>
              <a:rPr lang="en-US" altLang="zh-TW" dirty="0"/>
              <a:t>Matching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28465" y="1100752"/>
            <a:ext cx="7886700" cy="1014788"/>
          </a:xfrm>
        </p:spPr>
        <p:txBody>
          <a:bodyPr/>
          <a:lstStyle/>
          <a:p>
            <a:r>
              <a:rPr lang="en-US" altLang="zh-TW" dirty="0"/>
              <a:t>Pattern String </a:t>
            </a:r>
            <a:r>
              <a:rPr lang="en-US" altLang="zh-TW" dirty="0" smtClean="0"/>
              <a:t>and </a:t>
            </a:r>
            <a:r>
              <a:rPr lang="en-US" altLang="zh-TW" dirty="0"/>
              <a:t>Probabilities </a:t>
            </a:r>
            <a:r>
              <a:rPr lang="en-US" altLang="zh-TW" dirty="0" smtClean="0"/>
              <a:t>Result 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5" y="2128165"/>
            <a:ext cx="3424592" cy="232242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r="81899" b="86235"/>
          <a:stretch/>
        </p:blipFill>
        <p:spPr>
          <a:xfrm>
            <a:off x="4723359" y="1927474"/>
            <a:ext cx="2050175" cy="137035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18" r="81976" b="48201"/>
          <a:stretch/>
        </p:blipFill>
        <p:spPr>
          <a:xfrm>
            <a:off x="4652073" y="3375668"/>
            <a:ext cx="2417912" cy="128964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r="83309" b="67848"/>
          <a:stretch/>
        </p:blipFill>
        <p:spPr>
          <a:xfrm>
            <a:off x="6629824" y="1989073"/>
            <a:ext cx="2100414" cy="1176951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874287" y="4764444"/>
            <a:ext cx="379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Result Location: first line {110}bit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AEB6E7F-CCD9-4534-BDBA-39600C1C1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21" r="82365" b="29208"/>
          <a:stretch/>
        </p:blipFill>
        <p:spPr>
          <a:xfrm>
            <a:off x="6629826" y="3446575"/>
            <a:ext cx="2237195" cy="12187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77735" y="2530347"/>
            <a:ext cx="374073" cy="448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403662" y="3807075"/>
            <a:ext cx="374073" cy="448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/>
          <p:cNvCxnSpPr/>
          <p:nvPr/>
        </p:nvCxnSpPr>
        <p:spPr>
          <a:xfrm>
            <a:off x="1860862" y="4055946"/>
            <a:ext cx="20366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897481" y="2751741"/>
            <a:ext cx="0" cy="13042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2887094" y="2751741"/>
            <a:ext cx="101831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615454" y="3881079"/>
            <a:ext cx="1676869" cy="83099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Find out the </a:t>
            </a:r>
          </a:p>
          <a:p>
            <a:r>
              <a:rPr lang="en-US" altLang="zh-TW" sz="1600" dirty="0" smtClean="0"/>
              <a:t>Matching pattern </a:t>
            </a:r>
          </a:p>
          <a:p>
            <a:r>
              <a:rPr lang="en-US" altLang="zh-TW" sz="1600" dirty="0" smtClean="0"/>
              <a:t>Existing Location</a:t>
            </a:r>
            <a:endParaRPr lang="zh-TW" altLang="en-US" sz="1600" dirty="0"/>
          </a:p>
        </p:txBody>
      </p:sp>
      <p:cxnSp>
        <p:nvCxnSpPr>
          <p:cNvPr id="36" name="直線接點 35"/>
          <p:cNvCxnSpPr/>
          <p:nvPr/>
        </p:nvCxnSpPr>
        <p:spPr>
          <a:xfrm>
            <a:off x="4532684" y="1861819"/>
            <a:ext cx="0" cy="315902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15672" y="5660561"/>
            <a:ext cx="7633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Code for 2D Quantum Pattern Matching is available on: </a:t>
            </a:r>
          </a:p>
          <a:p>
            <a:r>
              <a:rPr lang="zh-TW" altLang="en-US" dirty="0" smtClean="0"/>
              <a:t>git@github</a:t>
            </a:r>
            <a:r>
              <a:rPr lang="zh-TW" altLang="en-US" dirty="0"/>
              <a:t>.com:Yi-Huaaa/2D-pattern-Matching.git</a:t>
            </a:r>
          </a:p>
        </p:txBody>
      </p:sp>
    </p:spTree>
    <p:extLst>
      <p:ext uri="{BB962C8B-B14F-4D97-AF65-F5344CB8AC3E}">
        <p14:creationId xmlns:p14="http://schemas.microsoft.com/office/powerpoint/2010/main" val="381140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Quantum Circuit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t="36963" r="54017" b="21350"/>
          <a:stretch/>
        </p:blipFill>
        <p:spPr bwMode="auto">
          <a:xfrm>
            <a:off x="1435407" y="1118879"/>
            <a:ext cx="5219761" cy="481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990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Initial</a:t>
            </a:r>
            <a:r>
              <a:rPr lang="zh-TW" altLang="en-US" dirty="0"/>
              <a:t> </a:t>
            </a:r>
            <a:r>
              <a:rPr lang="en-US" altLang="zh-TW" dirty="0"/>
              <a:t>State Generating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i="1" dirty="0">
                    <a:latin typeface="Cambria Math" panose="02040503050406030204" pitchFamily="18" charset="0"/>
                  </a:rPr>
                  <a:t>Goal: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dirty="0"/>
                  <a:t>, M substrings -&gt; initial state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dirty="0"/>
                  <a:t> of uniform distribution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 smtClean="0"/>
                  <a:t>Require additional </a:t>
                </a:r>
                <a:r>
                  <a:rPr lang="en-US" altLang="zh-TW" dirty="0"/>
                  <a:t>2 </a:t>
                </a:r>
                <a:r>
                  <a:rPr lang="en-US" altLang="zh-TW" dirty="0" smtClean="0"/>
                  <a:t>qubits: </a:t>
                </a:r>
                <a:r>
                  <a:rPr lang="en-US" altLang="zh-TW" dirty="0"/>
                  <a:t>c1, c2 for status </a:t>
                </a:r>
                <a:r>
                  <a:rPr lang="en-US" altLang="zh-TW" dirty="0" smtClean="0"/>
                  <a:t>control.</a:t>
                </a:r>
                <a:endParaRPr lang="en-US" altLang="zh-TW" dirty="0"/>
              </a:p>
              <a:p>
                <a:r>
                  <a:rPr lang="en-US" altLang="zh-TW" dirty="0"/>
                  <a:t>See c1-bit as a working mark, and c2-bit as a lock.</a:t>
                </a:r>
              </a:p>
              <a:p>
                <a:r>
                  <a:rPr lang="en-US" altLang="zh-TW" dirty="0" smtClean="0"/>
                  <a:t>Another </a:t>
                </a:r>
                <a:r>
                  <a:rPr lang="en-US" altLang="zh-TW" dirty="0"/>
                  <a:t>register, g, needed for c1 process.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051" r="-2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818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Initial</a:t>
            </a:r>
            <a:r>
              <a:rPr lang="zh-TW" altLang="en-US" dirty="0"/>
              <a:t> </a:t>
            </a:r>
            <a:r>
              <a:rPr lang="en-US" altLang="zh-TW" dirty="0"/>
              <a:t>State Generating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0,0,0,0</m:t>
                        </m:r>
                      </m:e>
                    </m:d>
                  </m:oMath>
                </a14:m>
                <a:r>
                  <a:rPr lang="en-US" altLang="zh-TW" sz="1600" i="1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TW" sz="1600" dirty="0">
                    <a:latin typeface="Cambria Math" panose="02040503050406030204" pitchFamily="18" charset="0"/>
                  </a:rPr>
                  <a:t>with format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US" altLang="zh-TW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</m:oMath>
                </a14:m>
                <a:endParaRPr lang="en-US" altLang="zh-TW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</m:oMath>
                </a14:m>
                <a:endParaRPr lang="en-US" altLang="zh-TW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</m:oMath>
                </a14:m>
                <a:endParaRPr lang="en-US" altLang="zh-TW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</m:oMath>
                </a14:m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</m:oMath>
                </a14:m>
                <a:endParaRPr lang="en-US" altLang="zh-TW" sz="1600" dirty="0"/>
              </a:p>
              <a:p>
                <a:endParaRPr lang="en-US" altLang="zh-TW" sz="1200" dirty="0"/>
              </a:p>
              <a:p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</m:oMath>
                </a14:m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→→→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</m:oMath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 t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90DF46-F719-4766-AA4F-095E5A76B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80" y="3396343"/>
            <a:ext cx="1798481" cy="30349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EC0964-7586-4D35-9609-89B0164F353A}"/>
              </a:ext>
            </a:extLst>
          </p:cNvPr>
          <p:cNvSpPr/>
          <p:nvPr/>
        </p:nvSpPr>
        <p:spPr>
          <a:xfrm>
            <a:off x="5495109" y="5782490"/>
            <a:ext cx="3326674" cy="64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39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StateVector</a:t>
            </a:r>
            <a:r>
              <a:rPr lang="en-US" altLang="zh-TW" dirty="0"/>
              <a:t> Change Process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Initialize </a:t>
            </a:r>
            <a:r>
              <a:rPr lang="en-US" altLang="zh-TW" b="1" dirty="0" err="1"/>
              <a:t>StateVector</a:t>
            </a:r>
            <a:endParaRPr lang="zh-TW" altLang="en-US" b="1" dirty="0"/>
          </a:p>
        </p:txBody>
      </p:sp>
      <p:pic>
        <p:nvPicPr>
          <p:cNvPr id="11" name="內容版面配置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01" y="209457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9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StateVector</a:t>
            </a:r>
            <a:r>
              <a:rPr lang="en-US" altLang="zh-TW" dirty="0"/>
              <a:t> Change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StateVector</a:t>
            </a:r>
            <a:r>
              <a:rPr lang="en-US" altLang="zh-TW" dirty="0"/>
              <a:t> after Oracle and </a:t>
            </a:r>
            <a:r>
              <a:rPr lang="en-US" altLang="zh-TW" dirty="0">
                <a:latin typeface="Verdana" pitchFamily="34" charset="0"/>
                <a:ea typeface="Verdana" pitchFamily="34" charset="0"/>
              </a:rPr>
              <a:t>U_</a:t>
            </a:r>
            <a:r>
              <a:rPr lang="en-US" altLang="zh-TW" dirty="0">
                <a:latin typeface="Verdana" pitchFamily="34" charset="0"/>
                <a:ea typeface="Verdana" pitchFamily="34" charset="0"/>
                <a:sym typeface="Symbol"/>
              </a:rPr>
              <a:t> </a:t>
            </a:r>
            <a:r>
              <a:rPr lang="en-US" altLang="zh-TW" dirty="0"/>
              <a:t> gate operation(First time)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4" y="3109307"/>
            <a:ext cx="3782860" cy="25219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44" y="3109307"/>
            <a:ext cx="3673658" cy="24491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168543" y="5446547"/>
            <a:ext cx="143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 Oracle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7874" y="5446547"/>
            <a:ext cx="25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 </a:t>
            </a:r>
            <a:r>
              <a:rPr lang="en-US" altLang="zh-TW" dirty="0">
                <a:latin typeface="Verdana" pitchFamily="34" charset="0"/>
                <a:ea typeface="Verdana" pitchFamily="34" charset="0"/>
              </a:rPr>
              <a:t>U_</a:t>
            </a:r>
            <a:r>
              <a:rPr lang="en-US" altLang="zh-TW" dirty="0">
                <a:latin typeface="Verdana" pitchFamily="34" charset="0"/>
                <a:ea typeface="Verdana" pitchFamily="34" charset="0"/>
                <a:sym typeface="Symbol"/>
              </a:rPr>
              <a:t> </a:t>
            </a:r>
            <a:r>
              <a:rPr lang="en-US" altLang="zh-TW" dirty="0"/>
              <a:t>gate</a:t>
            </a:r>
            <a:endParaRPr lang="zh-TW" altLang="en-US" dirty="0"/>
          </a:p>
        </p:txBody>
      </p:sp>
      <p:pic>
        <p:nvPicPr>
          <p:cNvPr id="10" name="內容版面配置區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193" y="1276538"/>
            <a:ext cx="1357015" cy="146037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137157" y="2176737"/>
            <a:ext cx="25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Verdana" pitchFamily="34" charset="0"/>
                <a:ea typeface="Verdana" pitchFamily="34" charset="0"/>
              </a:rPr>
              <a:t>U_</a:t>
            </a:r>
            <a:r>
              <a:rPr lang="en-US" altLang="zh-TW" dirty="0">
                <a:latin typeface="Verdana" pitchFamily="34" charset="0"/>
                <a:ea typeface="Verdana" pitchFamily="34" charset="0"/>
                <a:sym typeface="Symbol"/>
              </a:rPr>
              <a:t> </a:t>
            </a:r>
            <a:r>
              <a:rPr lang="en-US" altLang="zh-TW" dirty="0"/>
              <a:t>gate operations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79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Problem Definition</a:t>
            </a:r>
          </a:p>
          <a:p>
            <a:pPr lvl="1"/>
            <a:r>
              <a:rPr lang="en-US" altLang="zh-TW" dirty="0" smtClean="0"/>
              <a:t>D-dimensional </a:t>
            </a:r>
            <a:r>
              <a:rPr lang="en-US" altLang="zh-TW" dirty="0"/>
              <a:t>Pattern Matching</a:t>
            </a:r>
          </a:p>
          <a:p>
            <a:pPr lvl="2"/>
            <a:r>
              <a:rPr lang="en-US" altLang="zh-TW" dirty="0"/>
              <a:t>To find a target pattern of length m</a:t>
            </a:r>
            <a:r>
              <a:rPr lang="en-US" altLang="zh-TW" baseline="30000" dirty="0"/>
              <a:t>d</a:t>
            </a:r>
            <a:r>
              <a:rPr lang="en-US" altLang="zh-TW" dirty="0"/>
              <a:t> within a text of length </a:t>
            </a:r>
            <a:r>
              <a:rPr lang="en-US" altLang="zh-TW" dirty="0" err="1"/>
              <a:t>n</a:t>
            </a:r>
            <a:r>
              <a:rPr lang="en-US" altLang="zh-TW" baseline="30000" dirty="0" err="1"/>
              <a:t>d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r>
              <a:rPr lang="en-US" altLang="zh-TW" b="1" dirty="0" smtClean="0"/>
              <a:t>Main </a:t>
            </a:r>
            <a:r>
              <a:rPr lang="en-US" altLang="zh-TW" b="1" dirty="0"/>
              <a:t>Demonstration</a:t>
            </a:r>
          </a:p>
          <a:p>
            <a:pPr lvl="1"/>
            <a:r>
              <a:rPr lang="en-US" altLang="zh-TW" dirty="0" smtClean="0"/>
              <a:t>A. Brute-Force </a:t>
            </a:r>
            <a:r>
              <a:rPr lang="en-US" altLang="zh-TW" dirty="0"/>
              <a:t>Grover’s Algorithm</a:t>
            </a:r>
          </a:p>
          <a:p>
            <a:pPr lvl="1"/>
            <a:r>
              <a:rPr lang="en-US" altLang="zh-TW" dirty="0" smtClean="0"/>
              <a:t>B. Quantum </a:t>
            </a:r>
            <a:r>
              <a:rPr lang="en-US" altLang="zh-TW" dirty="0"/>
              <a:t>Pattern-Matching Algorithm for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    multiple </a:t>
            </a:r>
            <a:r>
              <a:rPr lang="en-US" altLang="zh-TW" dirty="0"/>
              <a:t>pattern</a:t>
            </a:r>
            <a:br>
              <a:rPr lang="en-US" altLang="zh-TW" dirty="0"/>
            </a:br>
            <a:r>
              <a:rPr lang="en-US" altLang="zh-TW" dirty="0" smtClean="0"/>
              <a:t>     (</a:t>
            </a:r>
            <a:r>
              <a:rPr lang="en-US" altLang="zh-TW" dirty="0"/>
              <a:t>Dan Ventura and Tony Martinez, 1998)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65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StateVector</a:t>
            </a:r>
            <a:r>
              <a:rPr lang="en-US" altLang="zh-TW" dirty="0"/>
              <a:t> Change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StateVector</a:t>
            </a:r>
            <a:r>
              <a:rPr lang="en-US" altLang="zh-TW" dirty="0"/>
              <a:t> after Oracle and </a:t>
            </a:r>
            <a:r>
              <a:rPr lang="en-US" altLang="zh-TW" dirty="0">
                <a:latin typeface="Verdana" pitchFamily="34" charset="0"/>
                <a:ea typeface="Verdana" pitchFamily="34" charset="0"/>
              </a:rPr>
              <a:t>U_</a:t>
            </a:r>
            <a:r>
              <a:rPr lang="en-US" altLang="zh-TW" dirty="0">
                <a:latin typeface="Verdana" pitchFamily="34" charset="0"/>
                <a:ea typeface="Verdana" pitchFamily="34" charset="0"/>
                <a:sym typeface="Symbol"/>
              </a:rPr>
              <a:t> </a:t>
            </a:r>
            <a:r>
              <a:rPr lang="en-US" altLang="zh-TW" dirty="0"/>
              <a:t> gate operation(Second time)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4" y="2447252"/>
            <a:ext cx="3749169" cy="249944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91" y="2405489"/>
            <a:ext cx="3811812" cy="254120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020705" y="4783743"/>
            <a:ext cx="172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 </a:t>
            </a:r>
            <a:r>
              <a:rPr lang="en-US" altLang="zh-TW" dirty="0">
                <a:latin typeface="Verdana" pitchFamily="34" charset="0"/>
                <a:ea typeface="Verdana" pitchFamily="34" charset="0"/>
              </a:rPr>
              <a:t>U_</a:t>
            </a:r>
            <a:r>
              <a:rPr lang="en-US" altLang="zh-TW" dirty="0">
                <a:latin typeface="Verdana" pitchFamily="34" charset="0"/>
                <a:ea typeface="Verdana" pitchFamily="34" charset="0"/>
                <a:sym typeface="Symbol"/>
              </a:rPr>
              <a:t></a:t>
            </a:r>
            <a:r>
              <a:rPr lang="en-US" altLang="zh-TW" dirty="0"/>
              <a:t> gate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022194" y="4720806"/>
            <a:ext cx="143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 Oracle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3151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Pattern Matching Failed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r="7845"/>
          <a:stretch/>
        </p:blipFill>
        <p:spPr>
          <a:xfrm>
            <a:off x="1149789" y="1609496"/>
            <a:ext cx="5323438" cy="364998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319319" y="1846908"/>
            <a:ext cx="2344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Verdana" pitchFamily="34" charset="0"/>
                <a:ea typeface="Verdana" pitchFamily="34" charset="0"/>
              </a:rPr>
              <a:t>Pattern String</a:t>
            </a:r>
            <a:r>
              <a:rPr lang="en-US" altLang="zh-CN" dirty="0">
                <a:latin typeface="Verdana" pitchFamily="34" charset="0"/>
                <a:ea typeface="Verdana" pitchFamily="34" charset="0"/>
              </a:rPr>
              <a:t>: </a:t>
            </a:r>
            <a:r>
              <a:rPr lang="en-US" altLang="zh-TW" dirty="0">
                <a:latin typeface="Verdana" pitchFamily="34" charset="0"/>
                <a:ea typeface="Verdana" pitchFamily="34" charset="0"/>
              </a:rPr>
              <a:t>TTAGTGGG</a:t>
            </a:r>
            <a:br>
              <a:rPr lang="en-US" altLang="zh-TW" dirty="0">
                <a:latin typeface="Verdana" pitchFamily="34" charset="0"/>
                <a:ea typeface="Verdana" pitchFamily="34" charset="0"/>
              </a:rPr>
            </a:br>
            <a:endParaRPr lang="en-US" altLang="zh-TW" dirty="0" smtClean="0">
              <a:latin typeface="Verdana" pitchFamily="34" charset="0"/>
              <a:ea typeface="Verdana" pitchFamily="34" charset="0"/>
            </a:endParaRPr>
          </a:p>
          <a:p>
            <a:r>
              <a:rPr lang="en-US" altLang="zh-TW" dirty="0" smtClean="0">
                <a:latin typeface="Verdana" pitchFamily="34" charset="0"/>
                <a:ea typeface="Verdana" pitchFamily="34" charset="0"/>
              </a:rPr>
              <a:t>Find</a:t>
            </a:r>
            <a:r>
              <a:rPr lang="en-US" altLang="zh-TW" dirty="0">
                <a:latin typeface="Verdana" pitchFamily="34" charset="0"/>
                <a:ea typeface="Verdana" pitchFamily="34" charset="0"/>
              </a:rPr>
              <a:t>: </a:t>
            </a:r>
            <a:endParaRPr lang="en-US" altLang="zh-TW" dirty="0" smtClean="0">
              <a:latin typeface="Verdana" pitchFamily="34" charset="0"/>
              <a:ea typeface="Verdana" pitchFamily="34" charset="0"/>
            </a:endParaRPr>
          </a:p>
          <a:p>
            <a:r>
              <a:rPr lang="en-US" altLang="zh-TW" dirty="0" smtClean="0">
                <a:latin typeface="Verdana" pitchFamily="34" charset="0"/>
                <a:ea typeface="Verdana" pitchFamily="34" charset="0"/>
              </a:rPr>
              <a:t>AAG</a:t>
            </a:r>
            <a:endParaRPr lang="zh-TW" altLang="en-US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00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Raffaele </a:t>
            </a:r>
            <a:r>
              <a:rPr lang="en-US" altLang="zh-TW" sz="2000" dirty="0" smtClean="0"/>
              <a:t>Palmieri. “</a:t>
            </a:r>
            <a:r>
              <a:rPr lang="en-US" altLang="zh-TW" sz="2000" i="1" dirty="0" smtClean="0"/>
              <a:t>Implementation </a:t>
            </a:r>
            <a:r>
              <a:rPr lang="en-US" altLang="zh-TW" sz="2000" i="1" dirty="0"/>
              <a:t>and testing of current quantum pattern matching algorithms applied to genomic sequencing</a:t>
            </a:r>
            <a:r>
              <a:rPr lang="en-US" altLang="zh-TW" sz="2000" i="1" dirty="0" smtClean="0"/>
              <a:t>.”, </a:t>
            </a:r>
            <a:r>
              <a:rPr lang="en-US" altLang="zh-TW" sz="2000" dirty="0" err="1" smtClean="0"/>
              <a:t>Rel.Bartolomeo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Morntrucchio</a:t>
            </a:r>
            <a:r>
              <a:rPr lang="en-US" altLang="zh-TW" sz="2000" dirty="0" smtClean="0"/>
              <a:t>. </a:t>
            </a:r>
            <a:r>
              <a:rPr lang="en-US" altLang="zh-TW" sz="2000" dirty="0" err="1"/>
              <a:t>Politecnico</a:t>
            </a:r>
            <a:r>
              <a:rPr lang="en-US" altLang="zh-TW" sz="2000" dirty="0"/>
              <a:t> di Torino, Corso di </a:t>
            </a:r>
            <a:r>
              <a:rPr lang="en-US" altLang="zh-TW" sz="2000" dirty="0" err="1"/>
              <a:t>laurea</a:t>
            </a:r>
            <a:r>
              <a:rPr lang="en-US" altLang="zh-TW" sz="2000" dirty="0"/>
              <a:t> </a:t>
            </a:r>
            <a:r>
              <a:rPr lang="en-US" altLang="zh-TW" sz="2000" dirty="0" err="1"/>
              <a:t>magistrale</a:t>
            </a:r>
            <a:r>
              <a:rPr lang="en-US" altLang="zh-TW" sz="2000" dirty="0"/>
              <a:t> in </a:t>
            </a:r>
            <a:r>
              <a:rPr lang="en-US" altLang="zh-TW" sz="2000" dirty="0" err="1"/>
              <a:t>Ingegneria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Informatica</a:t>
            </a:r>
            <a:r>
              <a:rPr lang="en-US" altLang="zh-TW" sz="2000" dirty="0"/>
              <a:t> (Computer Engineering), </a:t>
            </a:r>
            <a:r>
              <a:rPr lang="en-US" altLang="zh-TW" sz="2000" dirty="0" smtClean="0"/>
              <a:t>2019.</a:t>
            </a:r>
            <a:endParaRPr lang="en-US" altLang="zh-TW" sz="2000" dirty="0"/>
          </a:p>
          <a:p>
            <a:r>
              <a:rPr lang="en-US" altLang="zh-TW" sz="2000" dirty="0"/>
              <a:t>Ventura D., Martinez T. “</a:t>
            </a:r>
            <a:r>
              <a:rPr lang="en-US" altLang="zh-TW" sz="2000" i="1" dirty="0"/>
              <a:t>A Quantum Associative Memory Based on Grover’s Algorithm</a:t>
            </a:r>
            <a:r>
              <a:rPr lang="en-US" altLang="zh-TW" sz="2000" dirty="0" smtClean="0"/>
              <a:t>.”, </a:t>
            </a:r>
            <a:r>
              <a:rPr lang="en-US" altLang="zh-TW" sz="2000" dirty="0"/>
              <a:t>In: Artificial Neural Nets and Genetic Algorithms. Springer, Vienna. https://doi.org/10.1007/978-3-7091-6384-9_5, </a:t>
            </a:r>
            <a:r>
              <a:rPr lang="en-US" altLang="zh-TW" sz="2000" dirty="0" smtClean="0"/>
              <a:t>1999.</a:t>
            </a:r>
            <a:endParaRPr lang="en-US" altLang="zh-TW" sz="2000" dirty="0"/>
          </a:p>
          <a:p>
            <a:r>
              <a:rPr lang="en-US" altLang="zh-TW" sz="2000" dirty="0"/>
              <a:t>Ventura, D., Martinez, T. “</a:t>
            </a:r>
            <a:r>
              <a:rPr lang="en-US" altLang="zh-TW" sz="2000" i="1" dirty="0"/>
              <a:t>Initializing the Amplitude Distribution of a Quantum State.</a:t>
            </a:r>
            <a:r>
              <a:rPr lang="en-US" altLang="zh-TW" sz="2000" dirty="0"/>
              <a:t>” Found </a:t>
            </a:r>
            <a:r>
              <a:rPr lang="en-US" altLang="zh-TW" sz="2000" dirty="0" err="1"/>
              <a:t>Phys</a:t>
            </a:r>
            <a:r>
              <a:rPr lang="en-US" altLang="zh-TW" sz="2000" dirty="0"/>
              <a:t> Lett 12, 547–559. https://doi.org/10.1023/A:1021695125245, 1999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err="1"/>
              <a:t>Montanaro</a:t>
            </a:r>
            <a:r>
              <a:rPr lang="en-US" altLang="zh-TW" sz="2000" dirty="0"/>
              <a:t>, </a:t>
            </a:r>
            <a:r>
              <a:rPr lang="en-US" altLang="zh-TW" sz="2000" dirty="0" smtClean="0"/>
              <a:t>“A</a:t>
            </a:r>
            <a:r>
              <a:rPr lang="en-US" altLang="zh-TW" sz="2000" dirty="0"/>
              <a:t>. Quantum Pattern Matching Fast </a:t>
            </a:r>
            <a:r>
              <a:rPr lang="en-US" altLang="zh-TW" sz="2000" dirty="0" smtClean="0"/>
              <a:t>on “Average</a:t>
            </a:r>
            <a:r>
              <a:rPr lang="en-US" altLang="zh-TW" sz="2000" dirty="0"/>
              <a:t>. </a:t>
            </a:r>
            <a:r>
              <a:rPr lang="en-US" altLang="zh-TW" sz="2000" i="1" dirty="0" err="1"/>
              <a:t>Algorithmica</a:t>
            </a:r>
            <a:r>
              <a:rPr lang="en-US" altLang="zh-TW" sz="2000" dirty="0"/>
              <a:t> </a:t>
            </a:r>
            <a:r>
              <a:rPr lang="en-US" altLang="zh-TW" sz="2000" b="1" dirty="0"/>
              <a:t>77, </a:t>
            </a:r>
            <a:r>
              <a:rPr lang="en-US" altLang="zh-TW" sz="2000" dirty="0" smtClean="0"/>
              <a:t>16–39. </a:t>
            </a:r>
            <a:r>
              <a:rPr lang="en-US" altLang="zh-TW" sz="2000" dirty="0"/>
              <a:t>https://</a:t>
            </a:r>
            <a:r>
              <a:rPr lang="en-US" altLang="zh-TW" sz="2000" dirty="0" smtClean="0"/>
              <a:t>doi.org/10.1007/s00453-015-0060-4, 2017.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721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E103-488A-CC40-BA66-E6AF1AA9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B83A36-8414-F549-AEF0-4F9EF644B0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b="1" dirty="0"/>
                  <a:t>Main Idea</a:t>
                </a:r>
              </a:p>
              <a:p>
                <a:pPr lvl="1"/>
                <a:r>
                  <a:rPr kumimoji="1" lang="en-US" altLang="zh-TW" dirty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1]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0…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M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Grover’s search on index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0…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0…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TW" dirty="0"/>
              </a:p>
              <a:p>
                <a:pPr lvl="1"/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B83A36-8414-F549-AEF0-4F9EF644B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910DC9-E34B-B445-9124-DFC2662F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49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53ADB-261B-6C4C-9128-F7827517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1A4902-D7F7-6941-BC80-FFBA76D23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b="1" dirty="0" smtClean="0"/>
              <a:t>Architecture</a:t>
            </a:r>
            <a:endParaRPr kumimoji="1"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5D5B7-F19E-9544-A92D-3A551D44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2FD6E80-956B-804B-AEF5-3AE3D1AE30DA}"/>
              </a:ext>
            </a:extLst>
          </p:cNvPr>
          <p:cNvGrpSpPr/>
          <p:nvPr/>
        </p:nvGrpSpPr>
        <p:grpSpPr>
          <a:xfrm>
            <a:off x="358428" y="2257409"/>
            <a:ext cx="8427144" cy="2626241"/>
            <a:chOff x="358428" y="2712307"/>
            <a:chExt cx="8427144" cy="2626241"/>
          </a:xfrm>
          <a:solidFill>
            <a:schemeClr val="bg2">
              <a:lumMod val="9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E9F6584A-19AA-494D-952F-A876E654CA99}"/>
                    </a:ext>
                  </a:extLst>
                </p:cNvPr>
                <p:cNvSpPr/>
                <p:nvPr/>
              </p:nvSpPr>
              <p:spPr>
                <a:xfrm>
                  <a:off x="358428" y="2712307"/>
                  <a:ext cx="1516914" cy="2626241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𝐼𝑛𝑖𝑡𝑖𝑎𝑙𝑖𝑧𝑎𝑡𝑖𝑜𝑛</m:t>
                        </m:r>
                      </m:oMath>
                    </m:oMathPara>
                  </a14:m>
                  <a:endParaRPr kumimoji="1" lang="zh-TW" altLang="en-US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E9F6584A-19AA-494D-952F-A876E654CA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28" y="2712307"/>
                  <a:ext cx="1516914" cy="2626241"/>
                </a:xfrm>
                <a:prstGeom prst="rect">
                  <a:avLst/>
                </a:prstGeom>
                <a:blipFill>
                  <a:blip r:embed="rId2"/>
                  <a:stretch>
                    <a:fillRect l="-2459"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363A01E-C1C3-3A4F-B3E9-F8D6CC440204}"/>
                    </a:ext>
                  </a:extLst>
                </p:cNvPr>
                <p:cNvSpPr/>
                <p:nvPr/>
              </p:nvSpPr>
              <p:spPr>
                <a:xfrm>
                  <a:off x="1977656" y="2737884"/>
                  <a:ext cx="6807916" cy="2600664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𝐺𝑟𝑜𝑣𝑒𝑟</m:t>
                        </m:r>
                        <m:r>
                          <a:rPr kumimoji="1" lang="en-US" altLang="zh-TW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𝐼𝑡𝑒𝑟𝑎𝑡𝑜𝑟</m:t>
                        </m:r>
                      </m:oMath>
                    </m:oMathPara>
                  </a14:m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zh-TW" altLang="en-US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363A01E-C1C3-3A4F-B3E9-F8D6CC440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656" y="2737884"/>
                  <a:ext cx="6807916" cy="2600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433E824-0FC9-084E-8843-7CA4A8E60B2D}"/>
                    </a:ext>
                  </a:extLst>
                </p:cNvPr>
                <p:cNvSpPr/>
                <p:nvPr/>
              </p:nvSpPr>
              <p:spPr>
                <a:xfrm>
                  <a:off x="2167019" y="3248246"/>
                  <a:ext cx="3234164" cy="192981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𝑂𝑟𝑎𝑐𝑙𝑒</m:t>
                        </m:r>
                      </m:oMath>
                    </m:oMathPara>
                  </a14:m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:endParaRPr kumimoji="1" lang="zh-TW" altLang="en-US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433E824-0FC9-084E-8843-7CA4A8E60B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019" y="3248246"/>
                  <a:ext cx="3234164" cy="19298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AB7DCF1-A3AA-2A45-9BCD-8D438402F484}"/>
                    </a:ext>
                  </a:extLst>
                </p:cNvPr>
                <p:cNvSpPr/>
                <p:nvPr/>
              </p:nvSpPr>
              <p:spPr>
                <a:xfrm>
                  <a:off x="7304568" y="3243934"/>
                  <a:ext cx="1237214" cy="1934122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𝐷𝑖𝑓𝑓𝑢𝑠𝑖𝑜𝑛</m:t>
                        </m:r>
                      </m:oMath>
                    </m:oMathPara>
                  </a14:m>
                  <a:endParaRPr kumimoji="1" lang="zh-TW" altLang="en-US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AB7DCF1-A3AA-2A45-9BCD-8D438402F4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568" y="3243934"/>
                  <a:ext cx="1237214" cy="1934122"/>
                </a:xfrm>
                <a:prstGeom prst="rect">
                  <a:avLst/>
                </a:prstGeom>
                <a:blipFill>
                  <a:blip r:embed="rId5"/>
                  <a:stretch>
                    <a:fillRect l="-3000"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1D172C9F-AA6E-9C40-8F3F-E3942C530113}"/>
                    </a:ext>
                  </a:extLst>
                </p:cNvPr>
                <p:cNvSpPr/>
                <p:nvPr/>
              </p:nvSpPr>
              <p:spPr>
                <a:xfrm>
                  <a:off x="5525484" y="3243934"/>
                  <a:ext cx="1679708" cy="1934122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𝑈𝑛𝑐𝑜𝑚𝑝𝑢𝑡𝑎𝑡𝑖𝑜𝑛</m:t>
                        </m:r>
                      </m:oMath>
                    </m:oMathPara>
                  </a14:m>
                  <a:endParaRPr kumimoji="1" lang="en-US" altLang="zh-TW" b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kumimoji="1" lang="en-US" altLang="zh-TW" b="0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𝑂𝑟𝑎𝑐𝑙</m:t>
                        </m:r>
                        <m:sSup>
                          <m:sSupPr>
                            <m:ctrlPr>
                              <a:rPr kumimoji="1" lang="en-US" altLang="zh-TW" b="0" i="1" dirty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b="0" i="1" dirty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TW" b="0" i="1" dirty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1D172C9F-AA6E-9C40-8F3F-E3942C530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5484" y="3243934"/>
                  <a:ext cx="1679708" cy="1934122"/>
                </a:xfrm>
                <a:prstGeom prst="rect">
                  <a:avLst/>
                </a:prstGeom>
                <a:blipFill>
                  <a:blip r:embed="rId6"/>
                  <a:stretch>
                    <a:fillRect l="-5224" r="-1493"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CE7E9993-20CE-C145-B8D2-E444B5490EED}"/>
                    </a:ext>
                  </a:extLst>
                </p:cNvPr>
                <p:cNvSpPr/>
                <p:nvPr/>
              </p:nvSpPr>
              <p:spPr>
                <a:xfrm>
                  <a:off x="2339809" y="3704429"/>
                  <a:ext cx="1370878" cy="1235386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𝑆h𝑖𝑓𝑡</m:t>
                        </m:r>
                      </m:oMath>
                    </m:oMathPara>
                  </a14:m>
                  <a:endParaRPr kumimoji="1" lang="zh-TW" altLang="en-US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CE7E9993-20CE-C145-B8D2-E444B5490E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809" y="3704429"/>
                  <a:ext cx="1370878" cy="12353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C52F64A-64DE-2D48-93B9-086D83A6BCAD}"/>
                    </a:ext>
                  </a:extLst>
                </p:cNvPr>
                <p:cNvSpPr/>
                <p:nvPr/>
              </p:nvSpPr>
              <p:spPr>
                <a:xfrm>
                  <a:off x="3774940" y="3704429"/>
                  <a:ext cx="1561989" cy="1235386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𝐸𝑞𝑢𝑎𝑙𝑖𝑡𝑦</m:t>
                        </m:r>
                      </m:oMath>
                    </m:oMathPara>
                  </a14:m>
                  <a:endParaRPr kumimoji="1" lang="en-US" altLang="zh-TW" b="0" i="1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dirty="0" smtClean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𝐶h𝑒𝑐𝑘</m:t>
                        </m:r>
                      </m:oMath>
                    </m:oMathPara>
                  </a14:m>
                  <a:endParaRPr kumimoji="1" lang="zh-TW" altLang="en-US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C52F64A-64DE-2D48-93B9-086D83A6BC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940" y="3704429"/>
                  <a:ext cx="1561989" cy="12353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右大括弧 13">
            <a:extLst>
              <a:ext uri="{FF2B5EF4-FFF2-40B4-BE49-F238E27FC236}">
                <a16:creationId xmlns:a16="http://schemas.microsoft.com/office/drawing/2014/main" id="{7AD06250-31B4-8342-A745-787F32907326}"/>
              </a:ext>
            </a:extLst>
          </p:cNvPr>
          <p:cNvSpPr/>
          <p:nvPr/>
        </p:nvSpPr>
        <p:spPr>
          <a:xfrm rot="5400000">
            <a:off x="5248707" y="1700965"/>
            <a:ext cx="265814" cy="6807916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3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D5A41AD-B32A-A140-8939-8FCFCB07CAE2}"/>
                  </a:ext>
                </a:extLst>
              </p:cNvPr>
              <p:cNvSpPr txBox="1"/>
              <p:nvPr/>
            </p:nvSpPr>
            <p:spPr>
              <a:xfrm>
                <a:off x="4981254" y="5267327"/>
                <a:ext cx="711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ra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D5A41AD-B32A-A140-8939-8FCFCB07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254" y="5267327"/>
                <a:ext cx="711349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32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E103-488A-CC40-BA66-E6AF1AA9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B83A36-8414-F549-AEF0-4F9EF644B0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TW" b="1" dirty="0" smtClean="0"/>
                  <a:t>Initialization</a:t>
                </a:r>
              </a:p>
              <a:p>
                <a:pPr lvl="1"/>
                <a:r>
                  <a:rPr kumimoji="1" lang="en-US" altLang="zh-TW" dirty="0"/>
                  <a:t>String &amp; Pattern</a:t>
                </a:r>
              </a:p>
              <a:p>
                <a:pPr lvl="2"/>
                <a:r>
                  <a:rPr kumimoji="1" lang="en-US" altLang="zh-TW" dirty="0"/>
                  <a:t>String &amp; Pattern Input</a:t>
                </a:r>
              </a:p>
              <a:p>
                <a:pPr lvl="1"/>
                <a:r>
                  <a:rPr kumimoji="1" lang="en-US" altLang="zh-TW" dirty="0"/>
                  <a:t>Index</a:t>
                </a:r>
              </a:p>
              <a:p>
                <a:pPr lvl="2"/>
                <a:r>
                  <a:rPr kumimoji="1" lang="en-US" altLang="zh-TW" dirty="0"/>
                  <a:t>Binary encoded</a:t>
                </a:r>
              </a:p>
              <a:p>
                <a:pPr lvl="2"/>
                <a:r>
                  <a:rPr kumimoji="1" lang="en-US" altLang="zh-TW" dirty="0"/>
                  <a:t>M</a:t>
                </a:r>
                <a:r>
                  <a:rPr kumimoji="1" lang="en-US" altLang="zh-TW" dirty="0" smtClean="0"/>
                  <a:t>atched </a:t>
                </a:r>
                <a:r>
                  <a:rPr kumimoji="1" lang="en-US" altLang="zh-TW" dirty="0"/>
                  <a:t>position</a:t>
                </a:r>
              </a:p>
              <a:p>
                <a:pPr lvl="2"/>
                <a:r>
                  <a:rPr kumimoji="1" lang="en-US" altLang="zh-TW" dirty="0"/>
                  <a:t>Field to search</a:t>
                </a:r>
              </a:p>
              <a:p>
                <a:pPr lvl="1"/>
                <a:r>
                  <a:rPr kumimoji="1" lang="en-US" altLang="zh-TW" dirty="0"/>
                  <a:t>Temporary Register</a:t>
                </a:r>
              </a:p>
              <a:p>
                <a:pPr lvl="2"/>
                <a:r>
                  <a:rPr kumimoji="1" lang="en-US" altLang="zh-TW" dirty="0"/>
                  <a:t>Storing shifted string</a:t>
                </a:r>
              </a:p>
              <a:p>
                <a:pPr lvl="1"/>
                <a:r>
                  <a:rPr kumimoji="1" lang="en-US" altLang="zh-TW" dirty="0"/>
                  <a:t>Ancilla</a:t>
                </a:r>
              </a:p>
              <a:p>
                <a:pPr lvl="2"/>
                <a:r>
                  <a:rPr kumimoji="1" lang="en-US" altLang="zh-TW" dirty="0"/>
                  <a:t>Bits used by equality check</a:t>
                </a:r>
              </a:p>
              <a:p>
                <a:pPr lvl="2"/>
                <a:r>
                  <a:rPr kumimoji="1" lang="en-US" altLang="zh-TW" dirty="0"/>
                  <a:t>Oracle bit is set to</a:t>
                </a:r>
                <a:r>
                  <a:rPr kumimoji="1"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B83A36-8414-F549-AEF0-4F9EF644B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654" b="-3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910DC9-E34B-B445-9124-DFC2662F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57EE8763-B473-1144-BD3C-FF66AE595F3A}"/>
              </a:ext>
            </a:extLst>
          </p:cNvPr>
          <p:cNvGrpSpPr/>
          <p:nvPr/>
        </p:nvGrpSpPr>
        <p:grpSpPr>
          <a:xfrm>
            <a:off x="6390165" y="1308806"/>
            <a:ext cx="2125184" cy="4788645"/>
            <a:chOff x="2660468" y="1465284"/>
            <a:chExt cx="2125184" cy="4788645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7BB709D-3945-6C40-B471-789FBFDDCE0D}"/>
                </a:ext>
              </a:extLst>
            </p:cNvPr>
            <p:cNvGrpSpPr/>
            <p:nvPr/>
          </p:nvGrpSpPr>
          <p:grpSpPr>
            <a:xfrm>
              <a:off x="2660468" y="1465284"/>
              <a:ext cx="2125184" cy="4788645"/>
              <a:chOff x="618017" y="1470600"/>
              <a:chExt cx="2125184" cy="47886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2F081195-0F66-0448-8491-9DBB1EADC4C9}"/>
                      </a:ext>
                    </a:extLst>
                  </p:cNvPr>
                  <p:cNvSpPr/>
                  <p:nvPr/>
                </p:nvSpPr>
                <p:spPr>
                  <a:xfrm>
                    <a:off x="618017" y="1470600"/>
                    <a:ext cx="2125184" cy="4788645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i="1" dirty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𝐼𝑛𝑖𝑡𝑖𝑎𝑙𝑖𝑧𝑎𝑡𝑖𝑜𝑛</m:t>
                          </m:r>
                        </m:oMath>
                      </m:oMathPara>
                    </a14:m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zh-TW" altLang="en-US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2F081195-0F66-0448-8491-9DBB1EADC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017" y="1470600"/>
                    <a:ext cx="2125184" cy="47886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983C0ACD-3C06-924C-9046-EE7C1A0E03C7}"/>
                      </a:ext>
                    </a:extLst>
                  </p:cNvPr>
                  <p:cNvSpPr/>
                  <p:nvPr/>
                </p:nvSpPr>
                <p:spPr>
                  <a:xfrm>
                    <a:off x="747379" y="1864005"/>
                    <a:ext cx="1887723" cy="57725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oMath>
                      </m:oMathPara>
                    </a14:m>
                    <a:endParaRPr kumimoji="1" lang="en-US" altLang="zh-TW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983C0ACD-3C06-924C-9046-EE7C1A0E03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379" y="1864005"/>
                    <a:ext cx="1887723" cy="57725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005D14D4-05EC-4B42-8376-8C7533D0306C}"/>
                      </a:ext>
                    </a:extLst>
                  </p:cNvPr>
                  <p:cNvSpPr/>
                  <p:nvPr/>
                </p:nvSpPr>
                <p:spPr>
                  <a:xfrm>
                    <a:off x="747378" y="2603056"/>
                    <a:ext cx="1887723" cy="984857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005D14D4-05EC-4B42-8376-8C7533D030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378" y="2603056"/>
                    <a:ext cx="1887723" cy="9848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BCD4AFAE-ABD5-8B4D-8B4D-633A9E9F9AC4}"/>
                      </a:ext>
                    </a:extLst>
                  </p:cNvPr>
                  <p:cNvSpPr/>
                  <p:nvPr/>
                </p:nvSpPr>
                <p:spPr>
                  <a:xfrm>
                    <a:off x="733450" y="3783156"/>
                    <a:ext cx="1887723" cy="59036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oMath>
                      </m:oMathPara>
                    </a14:m>
                    <a:endParaRPr kumimoji="1" lang="en-US" altLang="zh-TW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BCD4AFAE-ABD5-8B4D-8B4D-633A9E9F9A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450" y="3783156"/>
                    <a:ext cx="1887723" cy="5903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D5277457-2590-684D-B6CD-CAFCA25BEC1C}"/>
                      </a:ext>
                    </a:extLst>
                  </p:cNvPr>
                  <p:cNvSpPr/>
                  <p:nvPr/>
                </p:nvSpPr>
                <p:spPr>
                  <a:xfrm>
                    <a:off x="733449" y="5268432"/>
                    <a:ext cx="1887724" cy="834335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oMath>
                      </m:oMathPara>
                    </a14:m>
                    <a:endParaRPr kumimoji="1" lang="en-US" altLang="zh-TW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D5277457-2590-684D-B6CD-CAFCA25BEC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449" y="5268432"/>
                    <a:ext cx="1887724" cy="83433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B76EE44-9B7B-B148-8F3F-50E76A5CCABB}"/>
                    </a:ext>
                  </a:extLst>
                </p:cNvPr>
                <p:cNvSpPr/>
                <p:nvPr/>
              </p:nvSpPr>
              <p:spPr>
                <a:xfrm>
                  <a:off x="2775900" y="4530003"/>
                  <a:ext cx="1887724" cy="57131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kumimoji="1" lang="en-US" altLang="zh-TW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kumimoji="1" lang="en-US" altLang="zh-TW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kumimoji="1" lang="en-US" altLang="zh-TW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kumimoji="1" lang="en-US" altLang="zh-TW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B76EE44-9B7B-B148-8F3F-50E76A5CCA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900" y="4530003"/>
                  <a:ext cx="1887724" cy="57131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252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E103-488A-CC40-BA66-E6AF1AA9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B83A36-8414-F549-AEF0-4F9EF644B0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225" y="1103330"/>
                <a:ext cx="7886700" cy="5053841"/>
              </a:xfrm>
            </p:spPr>
            <p:txBody>
              <a:bodyPr/>
              <a:lstStyle/>
              <a:p>
                <a:r>
                  <a:rPr kumimoji="1" lang="en-US" altLang="zh-TW" b="1" dirty="0"/>
                  <a:t>Initialization –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=10110, 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kumimoji="1" lang="en-US" altLang="zh-TW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B83A36-8414-F549-AEF0-4F9EF644B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225" y="1103330"/>
                <a:ext cx="7886700" cy="5053841"/>
              </a:xfrm>
              <a:blipFill>
                <a:blip r:embed="rId3"/>
                <a:stretch>
                  <a:fillRect l="-1391" t="-20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910DC9-E34B-B445-9124-DFC2662F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E38824-85C4-5D4B-A474-F24B43ED0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012" y="1098905"/>
            <a:ext cx="1653198" cy="5160340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6EBC46C4-D0FE-3A46-81AD-B3D649060BEF}"/>
              </a:ext>
            </a:extLst>
          </p:cNvPr>
          <p:cNvGrpSpPr/>
          <p:nvPr/>
        </p:nvGrpSpPr>
        <p:grpSpPr>
          <a:xfrm>
            <a:off x="4393575" y="1465284"/>
            <a:ext cx="2125184" cy="4788645"/>
            <a:chOff x="2660468" y="1465284"/>
            <a:chExt cx="2125184" cy="4788645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DB9154F-5F8F-F54D-8E9E-BC6688A76C27}"/>
                </a:ext>
              </a:extLst>
            </p:cNvPr>
            <p:cNvGrpSpPr/>
            <p:nvPr/>
          </p:nvGrpSpPr>
          <p:grpSpPr>
            <a:xfrm>
              <a:off x="2660468" y="1465284"/>
              <a:ext cx="2125184" cy="4788645"/>
              <a:chOff x="618017" y="1470600"/>
              <a:chExt cx="2125184" cy="47886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2BF73B90-A679-9D40-BEBD-53820CAFA64C}"/>
                      </a:ext>
                    </a:extLst>
                  </p:cNvPr>
                  <p:cNvSpPr/>
                  <p:nvPr/>
                </p:nvSpPr>
                <p:spPr>
                  <a:xfrm>
                    <a:off x="618017" y="1470600"/>
                    <a:ext cx="2125184" cy="4788645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i="1" dirty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𝐼𝑛𝑖𝑡𝑖𝑎𝑙𝑖𝑧𝑎𝑡𝑖𝑜𝑛</m:t>
                          </m:r>
                        </m:oMath>
                      </m:oMathPara>
                    </a14:m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 algn="ctr"/>
                    <a:endParaRPr kumimoji="1" lang="zh-TW" altLang="en-US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2BF73B90-A679-9D40-BEBD-53820CAFA6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017" y="1470600"/>
                    <a:ext cx="2125184" cy="47886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FB99A178-857F-9341-8F58-8BC3C6250D44}"/>
                      </a:ext>
                    </a:extLst>
                  </p:cNvPr>
                  <p:cNvSpPr/>
                  <p:nvPr/>
                </p:nvSpPr>
                <p:spPr>
                  <a:xfrm>
                    <a:off x="747379" y="1864005"/>
                    <a:ext cx="1887723" cy="57725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oMath>
                      </m:oMathPara>
                    </a14:m>
                    <a:endParaRPr kumimoji="1" lang="en-US" altLang="zh-TW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FB99A178-857F-9341-8F58-8BC3C6250D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379" y="1864005"/>
                    <a:ext cx="1887723" cy="5772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00B1CE38-3372-1744-B991-61BB29A102A0}"/>
                      </a:ext>
                    </a:extLst>
                  </p:cNvPr>
                  <p:cNvSpPr/>
                  <p:nvPr/>
                </p:nvSpPr>
                <p:spPr>
                  <a:xfrm>
                    <a:off x="747378" y="2603056"/>
                    <a:ext cx="1887723" cy="984857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kumimoji="1" lang="en-US" altLang="zh-TW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00B1CE38-3372-1744-B991-61BB29A102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378" y="2603056"/>
                    <a:ext cx="1887723" cy="98485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B559813-8867-B540-9FEC-23CB53A5BF38}"/>
                      </a:ext>
                    </a:extLst>
                  </p:cNvPr>
                  <p:cNvSpPr/>
                  <p:nvPr/>
                </p:nvSpPr>
                <p:spPr>
                  <a:xfrm>
                    <a:off x="733450" y="3783156"/>
                    <a:ext cx="1887723" cy="59036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oMath>
                      </m:oMathPara>
                    </a14:m>
                    <a:endParaRPr kumimoji="1" lang="en-US" altLang="zh-TW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9B559813-8867-B540-9FEC-23CB53A5BF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450" y="3783156"/>
                    <a:ext cx="1887723" cy="59036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2F78E4D9-4648-934E-B2F5-C3307FDADBE3}"/>
                      </a:ext>
                    </a:extLst>
                  </p:cNvPr>
                  <p:cNvSpPr/>
                  <p:nvPr/>
                </p:nvSpPr>
                <p:spPr>
                  <a:xfrm>
                    <a:off x="733449" y="5268432"/>
                    <a:ext cx="1887724" cy="834335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TW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TW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oMath>
                      </m:oMathPara>
                    </a14:m>
                    <a:endParaRPr kumimoji="1" lang="en-US" altLang="zh-TW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2F78E4D9-4648-934E-B2F5-C3307FDADB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449" y="5268432"/>
                    <a:ext cx="1887724" cy="83433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1A1638F-5D17-4C48-A868-2385FF8C2227}"/>
                    </a:ext>
                  </a:extLst>
                </p:cNvPr>
                <p:cNvSpPr/>
                <p:nvPr/>
              </p:nvSpPr>
              <p:spPr>
                <a:xfrm>
                  <a:off x="2775900" y="4530003"/>
                  <a:ext cx="1887724" cy="57131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kumimoji="1" lang="en-US" altLang="zh-TW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kumimoji="1" lang="en-US" altLang="zh-TW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kumimoji="1" lang="en-US" altLang="zh-TW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kumimoji="1" lang="en-US" altLang="zh-TW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kumimoji="1" lang="en-US" altLang="zh-TW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1A1638F-5D17-4C48-A868-2385FF8C2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900" y="4530003"/>
                  <a:ext cx="1887724" cy="57131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左中括弧 36">
            <a:extLst>
              <a:ext uri="{FF2B5EF4-FFF2-40B4-BE49-F238E27FC236}">
                <a16:creationId xmlns:a16="http://schemas.microsoft.com/office/drawing/2014/main" id="{6A07435D-64C7-5C42-8E77-90F6CA289F00}"/>
              </a:ext>
            </a:extLst>
          </p:cNvPr>
          <p:cNvSpPr/>
          <p:nvPr/>
        </p:nvSpPr>
        <p:spPr>
          <a:xfrm>
            <a:off x="6979912" y="1098905"/>
            <a:ext cx="108099" cy="133704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左中括弧 37">
            <a:extLst>
              <a:ext uri="{FF2B5EF4-FFF2-40B4-BE49-F238E27FC236}">
                <a16:creationId xmlns:a16="http://schemas.microsoft.com/office/drawing/2014/main" id="{7A1559D5-A261-8949-A805-18E4BB0ABA1E}"/>
              </a:ext>
            </a:extLst>
          </p:cNvPr>
          <p:cNvSpPr/>
          <p:nvPr/>
        </p:nvSpPr>
        <p:spPr>
          <a:xfrm>
            <a:off x="6974898" y="2528916"/>
            <a:ext cx="113113" cy="17666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左中括弧 38">
            <a:extLst>
              <a:ext uri="{FF2B5EF4-FFF2-40B4-BE49-F238E27FC236}">
                <a16:creationId xmlns:a16="http://schemas.microsoft.com/office/drawing/2014/main" id="{831E641A-2BD6-6843-B67A-2EF548FCDABC}"/>
              </a:ext>
            </a:extLst>
          </p:cNvPr>
          <p:cNvSpPr/>
          <p:nvPr/>
        </p:nvSpPr>
        <p:spPr>
          <a:xfrm>
            <a:off x="6979912" y="4388521"/>
            <a:ext cx="108099" cy="47834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左中括弧 39">
            <a:extLst>
              <a:ext uri="{FF2B5EF4-FFF2-40B4-BE49-F238E27FC236}">
                <a16:creationId xmlns:a16="http://schemas.microsoft.com/office/drawing/2014/main" id="{CE1355A9-D6A9-B049-87AE-08899C50E2FD}"/>
              </a:ext>
            </a:extLst>
          </p:cNvPr>
          <p:cNvSpPr/>
          <p:nvPr/>
        </p:nvSpPr>
        <p:spPr>
          <a:xfrm>
            <a:off x="6979912" y="4949876"/>
            <a:ext cx="108099" cy="4408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左中括弧 40">
            <a:extLst>
              <a:ext uri="{FF2B5EF4-FFF2-40B4-BE49-F238E27FC236}">
                <a16:creationId xmlns:a16="http://schemas.microsoft.com/office/drawing/2014/main" id="{8DD9188F-3AF4-0F44-912C-59E7F69E232D}"/>
              </a:ext>
            </a:extLst>
          </p:cNvPr>
          <p:cNvSpPr/>
          <p:nvPr/>
        </p:nvSpPr>
        <p:spPr>
          <a:xfrm>
            <a:off x="6979912" y="5507170"/>
            <a:ext cx="108099" cy="68325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6B8B4321-AF82-BA46-A4E1-C85A2F7756B0}"/>
              </a:ext>
            </a:extLst>
          </p:cNvPr>
          <p:cNvCxnSpPr>
            <a:stCxn id="8" idx="3"/>
            <a:endCxn id="37" idx="1"/>
          </p:cNvCxnSpPr>
          <p:nvPr/>
        </p:nvCxnSpPr>
        <p:spPr>
          <a:xfrm flipV="1">
            <a:off x="6410660" y="1767426"/>
            <a:ext cx="569252" cy="37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23F1DD0-DEF6-6446-8199-F460BDA24CDC}"/>
              </a:ext>
            </a:extLst>
          </p:cNvPr>
          <p:cNvCxnSpPr>
            <a:stCxn id="9" idx="3"/>
            <a:endCxn id="38" idx="1"/>
          </p:cNvCxnSpPr>
          <p:nvPr/>
        </p:nvCxnSpPr>
        <p:spPr>
          <a:xfrm>
            <a:off x="6410659" y="3090169"/>
            <a:ext cx="564239" cy="3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DD4BC83E-AA59-8D49-BE6A-A5F8EF19AA45}"/>
              </a:ext>
            </a:extLst>
          </p:cNvPr>
          <p:cNvCxnSpPr>
            <a:stCxn id="10" idx="3"/>
            <a:endCxn id="39" idx="1"/>
          </p:cNvCxnSpPr>
          <p:nvPr/>
        </p:nvCxnSpPr>
        <p:spPr>
          <a:xfrm>
            <a:off x="6396731" y="4073025"/>
            <a:ext cx="583181" cy="55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F2B78DFC-D667-154F-978F-B493620D0C36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>
            <a:off x="6396731" y="4815663"/>
            <a:ext cx="583181" cy="354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77B4CB4A-52F7-7D42-939C-AB134F5FF21B}"/>
              </a:ext>
            </a:extLst>
          </p:cNvPr>
          <p:cNvCxnSpPr>
            <a:stCxn id="11" idx="3"/>
            <a:endCxn id="41" idx="1"/>
          </p:cNvCxnSpPr>
          <p:nvPr/>
        </p:nvCxnSpPr>
        <p:spPr>
          <a:xfrm>
            <a:off x="6396731" y="5680284"/>
            <a:ext cx="583181" cy="16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1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9E00A7-A05F-BF48-89D2-5E2971C5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25C5428-D494-6244-A6C9-82791919D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43610"/>
                <a:ext cx="5963453" cy="5053841"/>
              </a:xfrm>
            </p:spPr>
            <p:txBody>
              <a:bodyPr/>
              <a:lstStyle/>
              <a:p>
                <a:r>
                  <a:rPr kumimoji="1" lang="en-US" altLang="zh-TW" b="1" dirty="0"/>
                  <a:t>Oracle – </a:t>
                </a:r>
                <a:r>
                  <a:rPr kumimoji="1" lang="en-US" altLang="zh-TW" b="1" dirty="0" smtClean="0"/>
                  <a:t>Shift</a:t>
                </a:r>
                <a:endParaRPr kumimoji="1" lang="en-US" altLang="zh-TW" b="1" dirty="0"/>
              </a:p>
              <a:p>
                <a:r>
                  <a:rPr kumimoji="1" lang="en-US" altLang="zh-TW" b="1" dirty="0"/>
                  <a:t>Index bit count 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⌈"/>
                        <m:endChr m:val="⌉"/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zh-TW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zh-TW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zh-TW" dirty="0"/>
              </a:p>
              <a:p>
                <a:r>
                  <a:rPr kumimoji="1" lang="en-US" altLang="zh-TW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TW" i="1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TW" i="1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kumimoji="1" lang="en-US" altLang="zh-TW" dirty="0"/>
                  <a:t> bit of index</a:t>
                </a:r>
              </a:p>
              <a:p>
                <a:pPr lvl="2"/>
                <a:r>
                  <a:rPr kumimoji="1" lang="en-US" altLang="zh-TW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𝑖𝑛𝑑𝑒𝑥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TW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] 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en-US" altLang="zh-TW" dirty="0"/>
              </a:p>
              <a:p>
                <a:pPr lvl="3"/>
                <a:r>
                  <a:rPr kumimoji="1" lang="en-US" altLang="zh-TW" dirty="0"/>
                  <a:t>Copy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] 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to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TW" i="1">
                            <a:latin typeface="Cambria Math" panose="02040503050406030204" pitchFamily="18" charset="0"/>
                          </a:rPr>
                          <m:t>i</m:t>
                        </m:r>
                      </m:sup>
                    </m:sSup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TW" dirty="0"/>
              </a:p>
              <a:p>
                <a:pPr lvl="2"/>
                <a:r>
                  <a:rPr kumimoji="1" lang="en-US" altLang="zh-TW" dirty="0"/>
                  <a:t>Else</a:t>
                </a:r>
              </a:p>
              <a:p>
                <a:pPr lvl="3"/>
                <a:r>
                  <a:rPr kumimoji="1" lang="en-US" altLang="zh-TW" dirty="0"/>
                  <a:t>Copy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] 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to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kumimoji="1" lang="en-US" altLang="zh-TW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25C5428-D494-6244-A6C9-82791919D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43610"/>
                <a:ext cx="5963453" cy="5053841"/>
              </a:xfrm>
              <a:blipFill>
                <a:blip r:embed="rId2"/>
                <a:stretch>
                  <a:fillRect l="-1840" t="-1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89FAA8-A55D-D741-A2E8-8FCEDC72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1265D0E-C330-B049-AA70-33EDB071FBBA}"/>
                  </a:ext>
                </a:extLst>
              </p:cNvPr>
              <p:cNvSpPr/>
              <p:nvPr/>
            </p:nvSpPr>
            <p:spPr>
              <a:xfrm>
                <a:off x="6993005" y="1348050"/>
                <a:ext cx="1887723" cy="57725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kumimoji="1" lang="en-US" altLang="zh-TW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kumimoji="1" lang="en-US" altLang="zh-TW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kumimoji="1" lang="en-US" altLang="zh-TW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kumimoji="1" lang="en-US" altLang="zh-TW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kumimoji="1" lang="en-US" altLang="zh-TW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kumimoji="1" lang="en-US" altLang="zh-TW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1265D0E-C330-B049-AA70-33EDB071F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005" y="1348050"/>
                <a:ext cx="1887723" cy="5772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81333B5-F913-A64E-907E-BD0B10E8DCBF}"/>
                  </a:ext>
                </a:extLst>
              </p:cNvPr>
              <p:cNvSpPr/>
              <p:nvPr/>
            </p:nvSpPr>
            <p:spPr>
              <a:xfrm>
                <a:off x="6993004" y="2087101"/>
                <a:ext cx="1887723" cy="15586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kumimoji="1" lang="en-US" altLang="zh-TW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kumimoji="1" lang="en-US" altLang="zh-TW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kumimoji="1" lang="en-US" altLang="zh-TW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kumimoji="1" lang="en-US" altLang="zh-TW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kumimoji="1" lang="en-US" altLang="zh-TW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kumimoji="1" lang="en-US" altLang="zh-TW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kumimoji="1" lang="en-US" altLang="zh-TW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kumimoji="1" lang="en-US" altLang="zh-TW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kumimoji="1" lang="en-US" altLang="zh-TW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81333B5-F913-A64E-907E-BD0B10E8D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004" y="2087101"/>
                <a:ext cx="1887723" cy="1558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3C8366C-F839-BC49-A347-8089ED2BA484}"/>
                  </a:ext>
                </a:extLst>
              </p:cNvPr>
              <p:cNvSpPr txBox="1"/>
              <p:nvPr/>
            </p:nvSpPr>
            <p:spPr>
              <a:xfrm>
                <a:off x="6592103" y="1470668"/>
                <a:ext cx="458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3C8366C-F839-BC49-A347-8089ED2BA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03" y="1470668"/>
                <a:ext cx="4587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7E01B61-1464-EA47-B123-808B56E4795D}"/>
                  </a:ext>
                </a:extLst>
              </p:cNvPr>
              <p:cNvSpPr txBox="1"/>
              <p:nvPr/>
            </p:nvSpPr>
            <p:spPr>
              <a:xfrm>
                <a:off x="6541477" y="2045081"/>
                <a:ext cx="453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7E01B61-1464-EA47-B123-808B56E4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477" y="2045081"/>
                <a:ext cx="4533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B49643D-851F-5E45-AC2F-4D7B33AF6F2F}"/>
                  </a:ext>
                </a:extLst>
              </p:cNvPr>
              <p:cNvSpPr txBox="1"/>
              <p:nvPr/>
            </p:nvSpPr>
            <p:spPr>
              <a:xfrm>
                <a:off x="6538816" y="2483988"/>
                <a:ext cx="458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B49643D-851F-5E45-AC2F-4D7B33AF6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816" y="2483988"/>
                <a:ext cx="4587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D138A09-6DD1-8440-8AB9-FB64F62C46E3}"/>
                  </a:ext>
                </a:extLst>
              </p:cNvPr>
              <p:cNvSpPr txBox="1"/>
              <p:nvPr/>
            </p:nvSpPr>
            <p:spPr>
              <a:xfrm>
                <a:off x="6536553" y="3231218"/>
                <a:ext cx="1473352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d>
                            <m:dPr>
                              <m:begChr m:val="⌈"/>
                              <m:endChr m:val="⌉"/>
                              <m:ctrlPr>
                                <a:rPr kumimoji="1"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kumimoji="1"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kumimoji="1" lang="en-US" altLang="zh-TW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TW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kumimoji="1" lang="en-US" altLang="zh-TW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i="1" dirty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kumimoji="1" lang="en-US" altLang="zh-TW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func>
                            </m:e>
                          </m:d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D138A09-6DD1-8440-8AB9-FB64F62C4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3" y="3231218"/>
                <a:ext cx="1473352" cy="395493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5320D60-14BC-FA49-8389-18F72C05388D}"/>
              </a:ext>
            </a:extLst>
          </p:cNvPr>
          <p:cNvSpPr txBox="1"/>
          <p:nvPr/>
        </p:nvSpPr>
        <p:spPr>
          <a:xfrm>
            <a:off x="6592103" y="2935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460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3A5CA-A66E-FF42-B322-44EBAAB5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28F391-B842-BF4B-93E7-907D364D2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b="1" dirty="0"/>
              <a:t>Oracle – Shift – Example</a:t>
            </a:r>
            <a:endParaRPr kumimoji="1"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22AC25-4304-FA49-A6E1-F3C6CE8A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D2697A-C564-C643-A368-CAD37680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2" y="1497550"/>
            <a:ext cx="8059479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9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AEE6A-463F-5D47-AEF4-F0C97B52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Brute-Force Grover’s Algorithm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5BFA77-7CE3-D94E-917E-2388CA7DF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b="1" dirty="0"/>
                  <a:t>Oracle - Equality Check</a:t>
                </a:r>
              </a:p>
              <a:p>
                <a:pPr lvl="1"/>
                <a:r>
                  <a:rPr kumimoji="1" lang="en-US" altLang="zh-TW" dirty="0"/>
                  <a:t>Check for every P[1..p-1]</a:t>
                </a:r>
              </a:p>
              <a:p>
                <a:pPr lvl="1"/>
                <a:r>
                  <a:rPr kumimoji="1" lang="en-US" altLang="zh-TW" dirty="0"/>
                  <a:t>Ancilla bit controlled by</a:t>
                </a:r>
              </a:p>
              <a:p>
                <a:pPr lvl="2"/>
                <a:r>
                  <a:rPr kumimoji="1" lang="en-US" altLang="zh-TW" dirty="0"/>
                  <a:t>|</a:t>
                </a:r>
                <a:r>
                  <a:rPr kumimoji="1" lang="en-US" altLang="zh-TW" dirty="0" smtClean="0"/>
                  <a:t>00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kumimoji="1" lang="en-US" altLang="zh-TW" dirty="0" smtClean="0"/>
                  <a:t> </a:t>
                </a:r>
                <a:r>
                  <a:rPr kumimoji="1" lang="en-US" altLang="zh-TW" dirty="0"/>
                  <a:t>or |</a:t>
                </a:r>
                <a:r>
                  <a:rPr kumimoji="1" lang="en-US" altLang="zh-TW" dirty="0" smtClean="0"/>
                  <a:t>11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5BFA77-7CE3-D94E-917E-2388CA7DF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64C33-A5A8-AB49-8E41-D2EB5B84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DD2A-A019-DD4E-B4DC-C75AF499AB19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CEABB6-FBF4-B34E-B7F1-5A817041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01" y="1291500"/>
            <a:ext cx="2478548" cy="49308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FB9B74-D67A-814D-A166-ECB0C99C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62" y="1250506"/>
            <a:ext cx="725238" cy="49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83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7863</TotalTime>
  <Words>505</Words>
  <Application>Microsoft Office PowerPoint</Application>
  <PresentationFormat>如螢幕大小 (4:3)</PresentationFormat>
  <Paragraphs>206</Paragraphs>
  <Slides>22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新細明體</vt:lpstr>
      <vt:lpstr>Arial</vt:lpstr>
      <vt:lpstr>Calibri</vt:lpstr>
      <vt:lpstr>Calibri Light</vt:lpstr>
      <vt:lpstr>Cambria Math</vt:lpstr>
      <vt:lpstr>Myanmar Text</vt:lpstr>
      <vt:lpstr>Symbol</vt:lpstr>
      <vt:lpstr>Verdana</vt:lpstr>
      <vt:lpstr>Office 佈景主題</vt:lpstr>
      <vt:lpstr>PowerPoint 簡報</vt:lpstr>
      <vt:lpstr>Outline</vt:lpstr>
      <vt:lpstr>Brute-Force Grover’s Algorithm</vt:lpstr>
      <vt:lpstr>Brute-Force Grover’s Algorithm</vt:lpstr>
      <vt:lpstr>Brute-Force Grover’s Algorithm</vt:lpstr>
      <vt:lpstr>Brute-Force Grover’s Algorithm</vt:lpstr>
      <vt:lpstr>Brute-Force Grover’s Algorithm</vt:lpstr>
      <vt:lpstr>Brute-Force Grover’s Algorithm</vt:lpstr>
      <vt:lpstr>Brute-Force Grover’s Algorithm</vt:lpstr>
      <vt:lpstr>Brute-Force Grover’s Algorithm</vt:lpstr>
      <vt:lpstr>Brute-Force Grover’s Algorithm</vt:lpstr>
      <vt:lpstr>Brute-Force Grover’s Algorithm</vt:lpstr>
      <vt:lpstr>Brute-Force Grover’s Algorithm</vt:lpstr>
      <vt:lpstr>2-D Quantum Pattern Matching</vt:lpstr>
      <vt:lpstr>Quantum Circuit</vt:lpstr>
      <vt:lpstr>Initial State Generating </vt:lpstr>
      <vt:lpstr>Initial State Generating </vt:lpstr>
      <vt:lpstr>StateVector Change Process</vt:lpstr>
      <vt:lpstr>StateVector Change Process</vt:lpstr>
      <vt:lpstr>StateVector Change Process</vt:lpstr>
      <vt:lpstr>Pattern Matching Failed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yuhan chao</dc:creator>
  <cp:lastModifiedBy>Chung Asce</cp:lastModifiedBy>
  <cp:revision>281</cp:revision>
  <dcterms:created xsi:type="dcterms:W3CDTF">2020-05-06T02:50:11Z</dcterms:created>
  <dcterms:modified xsi:type="dcterms:W3CDTF">2020-09-10T02:53:28Z</dcterms:modified>
</cp:coreProperties>
</file>